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Economica"/>
      <p:regular r:id="rId23"/>
      <p:bold r:id="rId24"/>
      <p:italic r:id="rId25"/>
      <p:boldItalic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1" roundtripDataSignature="AMtx7mj8bNk4ERveYO9T63HvKlR7a4yG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Economica-bold.fntdata"/><Relationship Id="rId23" Type="http://schemas.openxmlformats.org/officeDocument/2006/relationships/font" Target="fonts/Economic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Economica-boldItalic.fntdata"/><Relationship Id="rId25" Type="http://schemas.openxmlformats.org/officeDocument/2006/relationships/font" Target="fonts/Economica-italic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customschemas.google.com/relationships/presentationmetadata" Target="metadata"/><Relationship Id="rId3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c0bd85e60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ec0bd85e6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f76583628e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f76583628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c0bd85e60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ec0bd85e6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76583628e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f76583628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76583628e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f76583628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5a99f1477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f5a99f147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c0bd85e60_0_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ec0bd85e6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ec0bd85e60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gec0bd85e6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c0bd85e60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ec0bd85e6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c0bd85e60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ec0bd85e6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1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3" name="Google Shape;13;p1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4" name="Google Shape;14;p1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5" name="Google Shape;1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2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3" name="Google Shape;23;p14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4" name="Google Shape;24;p14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1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6" name="Google Shape;36;p1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" name="Google Shape;44;p1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1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6" name="Google Shape;46;p1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7" name="Google Shape;47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1" name="Google Shape;5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9" name="Google Shape;9;p11"/>
          <p:cNvPicPr preferRelativeResize="0"/>
          <p:nvPr/>
        </p:nvPicPr>
        <p:blipFill rotWithShape="1">
          <a:blip r:embed="rId1">
            <a:alphaModFix amt="70000"/>
          </a:blip>
          <a:srcRect b="38524" l="0" r="4075" t="0"/>
          <a:stretch/>
        </p:blipFill>
        <p:spPr>
          <a:xfrm>
            <a:off x="5759925" y="4761575"/>
            <a:ext cx="3338575" cy="29525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Fq-5GapH72CksOiUtyyw_u3pkyyUmcvk/view" TargetMode="External"/><Relationship Id="rId4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KOdsGxSF8Z_4seIHJfUdwTijYJjCHAmI/view" TargetMode="External"/><Relationship Id="rId4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youtu.be/goXyU6JwKSY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6YGnlcaHCLTJg5swAf3yMVNJx1AYXq2q/view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"/>
          <p:cNvSpPr txBox="1"/>
          <p:nvPr>
            <p:ph type="ctrTitle"/>
          </p:nvPr>
        </p:nvSpPr>
        <p:spPr>
          <a:xfrm>
            <a:off x="3198750" y="1398625"/>
            <a:ext cx="2746500" cy="18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554"/>
              <a:buFont typeface="Arial"/>
              <a:buNone/>
            </a:pPr>
            <a:r>
              <a:t/>
            </a:r>
            <a:endParaRPr sz="3600">
              <a:solidFill>
                <a:srgbClr val="2125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94444"/>
              <a:buNone/>
            </a:pPr>
            <a:r>
              <a:t/>
            </a:r>
            <a:endParaRPr sz="2400"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ctr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94444"/>
              <a:buNone/>
            </a:pPr>
            <a:r>
              <a:rPr lang="zh-TW" sz="2400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HW3</a:t>
            </a:r>
            <a:endParaRPr sz="2400"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SzPct val="194444"/>
              <a:buNone/>
            </a:pPr>
            <a:r>
              <a:rPr lang="zh-TW" sz="2400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A tool to annotate iris rotation angles of MMD models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c0bd85e60_0_25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FF0000"/>
                </a:solidFill>
              </a:rPr>
              <a:t>Medium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30" name="Google Shape;130;gec0bd85e60_0_25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6870" lvl="0" marL="28575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滑鼠左鍵：按下後虹膜會跟著鼠標移動位置並改變角度值</a:t>
            </a:r>
            <a:endParaRPr sz="1500"/>
          </a:p>
          <a:p>
            <a:pPr indent="-286870" lvl="0" marL="28575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滑鼠右鍵：停止改變角度值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31" name="Google Shape;131;gec0bd85e60_0_25" title="rotation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225" y="2249400"/>
            <a:ext cx="3797899" cy="213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76583628e_2_0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FF0000"/>
                </a:solidFill>
              </a:rPr>
              <a:t>Medium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37" name="Google Shape;137;gf76583628e_2_0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6870" lvl="0" marL="28575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mesh.skeleton.bones[eye_index].rotation 可控制眼睛轉動角度</a:t>
            </a:r>
            <a:endParaRPr sz="1500"/>
          </a:p>
          <a:p>
            <a:pPr indent="-286870" lvl="0" marL="28575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角度是弧度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ec0bd85e60_0_15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7030A0"/>
                </a:solidFill>
              </a:rPr>
              <a:t>Strong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3" name="Google Shape;143;gec0bd85e60_0_15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6870" lvl="0" marL="28575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按下 </a:t>
            </a:r>
            <a:r>
              <a:rPr lang="zh-TW" sz="1500"/>
              <a:t>Q 鍵複製當前的數值至對應目標，如：Right X negative angle -&gt; Left X negative angle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gec0bd85e60_0_15" title="rotation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983" y="1413125"/>
            <a:ext cx="5962666" cy="335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76583628e_0_4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7030A0"/>
                </a:solidFill>
              </a:rPr>
              <a:t>Strong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50" name="Google Shape;150;gf76583628e_0_4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negative angle -&gt; Left X negative angle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positive angle -&gt; Left X positive angle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negative angle -&gt; Left Y positive angle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positive angle -&gt; Left Y negative angle</a:t>
            </a:r>
            <a:endParaRPr sz="1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 </a:t>
            </a:r>
            <a:r>
              <a:rPr lang="zh-TW"/>
              <a:t>- </a:t>
            </a:r>
            <a:r>
              <a:rPr b="1" lang="zh-TW">
                <a:solidFill>
                  <a:srgbClr val="7030A0"/>
                </a:solidFill>
              </a:rPr>
              <a:t>Strong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56" name="Google Shape;156;p8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S：儲存此模型的各個角度值，</a:t>
            </a:r>
            <a:r>
              <a:rPr lang="zh-TW" sz="1500"/>
              <a:t>Json 檔需儲存</a:t>
            </a:r>
            <a:r>
              <a:rPr lang="zh-TW" sz="1500"/>
              <a:t>以下參數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negative angle、Left X negative angle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positive angle 、Left X positive angle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negative angle、Left Y negative angle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positive angle 、Left Y positive angle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96850" lvl="1" marL="7429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05000"/>
              </a:lnSpc>
              <a:spcBef>
                <a:spcPts val="2400"/>
              </a:spcBef>
              <a:spcAft>
                <a:spcPts val="1200"/>
              </a:spcAft>
              <a:buSzPts val="99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76583628e_0_13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 </a:t>
            </a:r>
            <a:r>
              <a:rPr lang="zh-TW"/>
              <a:t>- </a:t>
            </a:r>
            <a:r>
              <a:rPr b="1" lang="zh-TW">
                <a:solidFill>
                  <a:srgbClr val="7030A0"/>
                </a:solidFill>
              </a:rPr>
              <a:t>Strong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62" name="Google Shape;162;gf76583628e_0_13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kizunaai 的輸出結果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negative angle：</a:t>
            </a:r>
            <a:r>
              <a:rPr lang="zh-TW" sz="1500"/>
              <a:t>- 8.4 、 </a:t>
            </a:r>
            <a:r>
              <a:rPr lang="zh-TW" sz="1500"/>
              <a:t>Left X negative angle：- 8.4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positive angle：11.4、Left X positive angle：11.4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negative angle：- 8、Left Y negative angle：- 12.6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positive angle：12.6 、Left Y positive angle：8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96850" lvl="1" marL="7429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05000"/>
              </a:lnSpc>
              <a:spcBef>
                <a:spcPts val="2400"/>
              </a:spcBef>
              <a:spcAft>
                <a:spcPts val="1200"/>
              </a:spcAft>
              <a:buSzPts val="99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f5a99f1477_1_0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評分標準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68" name="Google Shape;168;gf5a99f1477_1_0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325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9370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0509"/>
              <a:buChar char="●"/>
            </a:pPr>
            <a:r>
              <a:rPr b="1" lang="zh-TW" sz="2854">
                <a:solidFill>
                  <a:srgbClr val="00B050"/>
                </a:solidFill>
              </a:rPr>
              <a:t>Simple baseline ( 3 pt )</a:t>
            </a:r>
            <a:endParaRPr b="1" sz="2854">
              <a:solidFill>
                <a:srgbClr val="00B05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Char char="○"/>
            </a:pPr>
            <a:r>
              <a:rPr b="1" lang="zh-TW" sz="2854">
                <a:solidFill>
                  <a:srgbClr val="00B050"/>
                </a:solidFill>
              </a:rPr>
              <a:t>按 A 跟 D 可按鍵選擇上 / 下一隻角色 ( 1 pt  )</a:t>
            </a:r>
            <a:endParaRPr b="1" sz="2854">
              <a:solidFill>
                <a:srgbClr val="00B05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Char char="○"/>
            </a:pPr>
            <a:r>
              <a:rPr b="1" lang="zh-TW" sz="2854">
                <a:solidFill>
                  <a:srgbClr val="00B050"/>
                </a:solidFill>
              </a:rPr>
              <a:t>回答問題 ( 1 pt )</a:t>
            </a:r>
            <a:endParaRPr b="1" sz="2854">
              <a:solidFill>
                <a:srgbClr val="00B05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Char char="○"/>
            </a:pPr>
            <a:r>
              <a:rPr b="1" lang="zh-TW" sz="2854">
                <a:solidFill>
                  <a:srgbClr val="00B050"/>
                </a:solidFill>
              </a:rPr>
              <a:t>繪製出 5 個畫面 ( 1 pt )</a:t>
            </a:r>
            <a:endParaRPr b="1" sz="2854">
              <a:solidFill>
                <a:srgbClr val="00B050"/>
              </a:solidFill>
            </a:endParaRPr>
          </a:p>
          <a:p>
            <a:pPr indent="-29370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0509"/>
              <a:buChar char="●"/>
            </a:pPr>
            <a:r>
              <a:rPr b="1" lang="zh-TW" sz="2854">
                <a:solidFill>
                  <a:srgbClr val="FF0000"/>
                </a:solidFill>
              </a:rPr>
              <a:t>Medium baseline ( 4 pt )</a:t>
            </a:r>
            <a:endParaRPr b="1" sz="2854">
              <a:solidFill>
                <a:srgbClr val="FF000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○"/>
            </a:pPr>
            <a:r>
              <a:rPr b="1" lang="zh-TW" sz="2854">
                <a:solidFill>
                  <a:srgbClr val="FF0000"/>
                </a:solidFill>
              </a:rPr>
              <a:t>讀取作業 2 儲存的座標點在眼睛上繪製出分割線 ( 1 pt )</a:t>
            </a:r>
            <a:endParaRPr b="1" sz="2854">
              <a:solidFill>
                <a:srgbClr val="FF000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○"/>
            </a:pPr>
            <a:r>
              <a:rPr b="1" lang="zh-TW" sz="2854">
                <a:solidFill>
                  <a:srgbClr val="FF0000"/>
                </a:solidFill>
              </a:rPr>
              <a:t>按 1 跟 2 鍵可選擇當下控制哪個虹膜 ( 1 pt )</a:t>
            </a:r>
            <a:endParaRPr b="1" sz="2854">
              <a:solidFill>
                <a:srgbClr val="FF000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○"/>
            </a:pPr>
            <a:r>
              <a:rPr b="1" lang="zh-TW" sz="2854">
                <a:solidFill>
                  <a:srgbClr val="FF0000"/>
                </a:solidFill>
              </a:rPr>
              <a:t>按滑鼠左鍵控制虹膜移動，右鍵停止 ( 2 pt )</a:t>
            </a:r>
            <a:endParaRPr b="1" sz="2854">
              <a:solidFill>
                <a:srgbClr val="FF0000"/>
              </a:solidFill>
            </a:endParaRPr>
          </a:p>
          <a:p>
            <a:pPr indent="-29370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0509"/>
              <a:buChar char="●"/>
            </a:pPr>
            <a:r>
              <a:rPr b="1" lang="zh-TW" sz="2854">
                <a:solidFill>
                  <a:srgbClr val="7030A0"/>
                </a:solidFill>
              </a:rPr>
              <a:t>Strong baseline ( 3 pt )</a:t>
            </a:r>
            <a:endParaRPr b="1" sz="2854">
              <a:solidFill>
                <a:srgbClr val="7030A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ct val="100000"/>
              <a:buChar char="○"/>
            </a:pPr>
            <a:r>
              <a:rPr b="1" lang="zh-TW" sz="2854">
                <a:solidFill>
                  <a:srgbClr val="7030A0"/>
                </a:solidFill>
              </a:rPr>
              <a:t>按 Q </a:t>
            </a:r>
            <a:r>
              <a:rPr b="1" lang="zh-TW" sz="2854">
                <a:solidFill>
                  <a:srgbClr val="7030A0"/>
                </a:solidFill>
              </a:rPr>
              <a:t>複製參數至對應目標參數 ( 2 pt )</a:t>
            </a:r>
            <a:endParaRPr b="1" sz="2854">
              <a:solidFill>
                <a:srgbClr val="7030A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ct val="100000"/>
              <a:buChar char="○"/>
            </a:pPr>
            <a:r>
              <a:rPr b="1" lang="zh-TW" sz="2854">
                <a:solidFill>
                  <a:srgbClr val="7030A0"/>
                </a:solidFill>
              </a:rPr>
              <a:t>按 S 可儲存虹膜轉動角度 ( 1 pt )</a:t>
            </a:r>
            <a:endParaRPr b="1" sz="2854">
              <a:solidFill>
                <a:srgbClr val="7030A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ct val="1000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c0bd85e60_0_50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參考資料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74" name="Google Shape;174;gec0bd85e60_0_50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3"/>
              </a:rPr>
              <a:t>A tool to annotate iris rotation angles of MMD models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gec0bd85e60_0_30" title="A tool to annotate iris rotation angles of MMD model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1237" y="156187"/>
            <a:ext cx="6441526" cy="483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程式功能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4" name="Google Shape;74;p2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/>
              <a:t>1.</a:t>
            </a:r>
            <a:r>
              <a:rPr lang="zh-TW" sz="1500"/>
              <a:t>可按鍵選擇上 / 下一隻角色</a:t>
            </a:r>
            <a:endParaRPr sz="1500"/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/>
              <a:t>2.</a:t>
            </a:r>
            <a:r>
              <a:rPr lang="zh-TW" sz="1500"/>
              <a:t>在畫面上繪製出指定的 5 個畫面</a:t>
            </a:r>
            <a:endParaRPr sz="1500"/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/>
              <a:t>3.</a:t>
            </a:r>
            <a:r>
              <a:rPr lang="zh-TW" sz="1500">
                <a:latin typeface="Arial"/>
                <a:ea typeface="Arial"/>
                <a:cs typeface="Arial"/>
                <a:sym typeface="Arial"/>
              </a:rPr>
              <a:t>讀取上次的座標後在眼睛上畫出分割線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>
                <a:latin typeface="Arial"/>
                <a:ea typeface="Arial"/>
                <a:cs typeface="Arial"/>
                <a:sym typeface="Arial"/>
              </a:rPr>
              <a:t>4.可選擇當下控制哪個虹膜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/>
              <a:t>4.</a:t>
            </a:r>
            <a:r>
              <a:rPr lang="zh-TW" sz="1500">
                <a:latin typeface="Arial"/>
                <a:ea typeface="Arial"/>
                <a:cs typeface="Arial"/>
                <a:sym typeface="Arial"/>
              </a:rPr>
              <a:t>可用滑鼠對虹膜改變角度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>
                <a:latin typeface="Arial"/>
                <a:ea typeface="Arial"/>
                <a:cs typeface="Arial"/>
                <a:sym typeface="Arial"/>
              </a:rPr>
              <a:t>5.複製參數到對應目標參數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/>
              <a:t>5.</a:t>
            </a:r>
            <a:r>
              <a:rPr lang="zh-TW" sz="1500">
                <a:latin typeface="Arial"/>
                <a:ea typeface="Arial"/>
                <a:cs typeface="Arial"/>
                <a:sym typeface="Arial"/>
              </a:rPr>
              <a:t>記錄</a:t>
            </a:r>
            <a:r>
              <a:rPr lang="zh-TW" sz="1500"/>
              <a:t>左右眼 iris_rotation_x 、 iris_rotation_y 為 </a:t>
            </a:r>
            <a:r>
              <a:rPr lang="zh-TW" sz="1500">
                <a:latin typeface="Arial"/>
                <a:ea typeface="Arial"/>
                <a:cs typeface="Arial"/>
                <a:sym typeface="Arial"/>
              </a:rPr>
              <a:t>±1</a:t>
            </a:r>
            <a:r>
              <a:rPr lang="zh-TW" sz="1500"/>
              <a:t> 時的最大旋轉角度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80" name="Google Shape;80;p4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為了定義 iris_rotation_x ，將眼睛邊界框劃分為 4 個水平條</a:t>
            </a:r>
            <a:endParaRPr sz="1500"/>
          </a:p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iris_rotation_x = -1 為虹膜最上面的部分接觸第一條的最底部</a:t>
            </a:r>
            <a:endParaRPr sz="1500"/>
          </a:p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iris_rotation_x = 1 為虹膜最下面的部分接觸第四條的最上方</a:t>
            </a:r>
            <a:endParaRPr sz="1500"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81" name="Google Shape;8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8084" y="2195217"/>
            <a:ext cx="1474738" cy="1474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1874" y="2200218"/>
            <a:ext cx="1474739" cy="1470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55665" y="2186600"/>
            <a:ext cx="1474738" cy="1474738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4"/>
          <p:cNvSpPr txBox="1"/>
          <p:nvPr/>
        </p:nvSpPr>
        <p:spPr>
          <a:xfrm>
            <a:off x="612610" y="3726628"/>
            <a:ext cx="5112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分割成 4 條           iris_rotation_x = -1     iris_rotation_x =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90" name="Google Shape;90;p5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iris_rotation_y 同樣進行分割，將眼睛邊界框劃分為 8 個垂直條</a:t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iris_rotation_y = -1 為虹膜最左邊接觸第三條起的右邊部分</a:t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Iris_rotation_y = 1 為虹膜最右邊部分接觸第六條起的左邊部分</a:t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1" name="Google Shape;91;p5"/>
          <p:cNvSpPr txBox="1"/>
          <p:nvPr/>
        </p:nvSpPr>
        <p:spPr>
          <a:xfrm>
            <a:off x="523812" y="3911903"/>
            <a:ext cx="7686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分割成 8 條	  iris_rotation_y=-1        iris_rotation_y =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6928" y="2330678"/>
            <a:ext cx="1521797" cy="1476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28828" y="2281347"/>
            <a:ext cx="1521797" cy="1503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50728" y="2289549"/>
            <a:ext cx="1521798" cy="1494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0" name="Google Shape;100;p6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右半部分顯示 iris_rotation 最大值的結果分別為</a:t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921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Right X negative angle、Left X negative angle</a:t>
            </a:r>
            <a:endParaRPr sz="1500"/>
          </a:p>
          <a:p>
            <a:pPr indent="-2921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Right X positive angle 、Left X positive angle</a:t>
            </a:r>
            <a:endParaRPr sz="1500"/>
          </a:p>
          <a:p>
            <a:pPr indent="-2921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Right Y negative angle、Left Y negative angle</a:t>
            </a:r>
            <a:endParaRPr sz="1500"/>
          </a:p>
          <a:p>
            <a:pPr indent="-2921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Right Y positive angle 、Left Y positive angle</a:t>
            </a:r>
            <a:endParaRPr sz="1500"/>
          </a:p>
          <a:p>
            <a:pPr indent="-1968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968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 b="0" l="8686" r="0" t="21085"/>
          <a:stretch/>
        </p:blipFill>
        <p:spPr>
          <a:xfrm>
            <a:off x="829058" y="2907638"/>
            <a:ext cx="3918433" cy="2035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c0bd85e60_0_5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00B050"/>
                </a:solidFill>
              </a:rPr>
              <a:t>Simple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7" name="Google Shape;107;gec0bd85e60_0_5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6870" lvl="0" marL="2857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A：讀取前一隻模型、D：讀取下一隻模型</a:t>
            </a:r>
            <a:endParaRPr sz="1500"/>
          </a:p>
        </p:txBody>
      </p:sp>
      <p:pic>
        <p:nvPicPr>
          <p:cNvPr id="108" name="Google Shape;108;gec0bd85e60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86938"/>
            <a:ext cx="3281101" cy="1845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ec0bd85e60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5575" y="1686950"/>
            <a:ext cx="3281101" cy="18456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gec0bd85e60_0_5"/>
          <p:cNvCxnSpPr/>
          <p:nvPr/>
        </p:nvCxnSpPr>
        <p:spPr>
          <a:xfrm>
            <a:off x="3792838" y="2607350"/>
            <a:ext cx="482700" cy="48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</a:t>
            </a:r>
            <a:r>
              <a:rPr lang="zh-TW"/>
              <a:t> </a:t>
            </a:r>
            <a:r>
              <a:rPr lang="zh-TW"/>
              <a:t>- </a:t>
            </a:r>
            <a:r>
              <a:rPr b="1" lang="zh-TW">
                <a:solidFill>
                  <a:srgbClr val="00B050"/>
                </a:solidFill>
              </a:rPr>
              <a:t>Simple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16" name="Google Shape;116;p7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68605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畫出 5 個畫面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68605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左半部分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顯示當下控制的虹膜部分，右半部分根據當下的參數顯示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ct val="1000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17" name="Google Shape;117;p7"/>
          <p:cNvPicPr preferRelativeResize="0"/>
          <p:nvPr/>
        </p:nvPicPr>
        <p:blipFill rotWithShape="1">
          <a:blip r:embed="rId3">
            <a:alphaModFix/>
          </a:blip>
          <a:srcRect b="0" l="8500" r="0" t="20236"/>
          <a:stretch/>
        </p:blipFill>
        <p:spPr>
          <a:xfrm>
            <a:off x="311700" y="1866242"/>
            <a:ext cx="4883326" cy="2558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c0bd85e60_0_10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FF0000"/>
                </a:solidFill>
              </a:rPr>
              <a:t>Medium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23" name="Google Shape;123;gec0bd85e60_0_10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6870" lvl="0" marL="28575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1：改變前一個參數、2：改變下一個參數</a:t>
            </a:r>
            <a:endParaRPr sz="1500"/>
          </a:p>
          <a:p>
            <a:pPr indent="-266700" lvl="0" marL="28575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SzPts val="1500"/>
              <a:buChar char="⮚"/>
            </a:pPr>
            <a:r>
              <a:rPr lang="zh-TW" sz="1500"/>
              <a:t>讀取作業 2 的座標點在眼睛上繪製出分割線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24" name="Google Shape;124;gec0bd85e60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950" y="1818475"/>
            <a:ext cx="4997228" cy="281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